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Override PartName="/ppt/commentAuthors.xml" ContentType="application/vnd.openxmlformats-officedocument.presentationml.commentAuthors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sldIdLst>
    <p:sldId id="309" r:id="rId2"/>
    <p:sldId id="311" r:id="rId3"/>
    <p:sldId id="337" r:id="rId4"/>
    <p:sldId id="341" r:id="rId5"/>
    <p:sldId id="342" r:id="rId6"/>
    <p:sldId id="338" r:id="rId7"/>
    <p:sldId id="313" r:id="rId8"/>
    <p:sldId id="325" r:id="rId9"/>
    <p:sldId id="312" r:id="rId10"/>
    <p:sldId id="318" r:id="rId11"/>
    <p:sldId id="343" r:id="rId12"/>
    <p:sldId id="317" r:id="rId13"/>
    <p:sldId id="333" r:id="rId14"/>
    <p:sldId id="332" r:id="rId15"/>
  </p:sldIdLst>
  <p:sldSz cx="9144000" cy="6858000" type="screen4x3"/>
  <p:notesSz cx="6864350" cy="9996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1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FF4FB"/>
    <a:srgbClr val="FFFFFF"/>
    <a:srgbClr val="E7EFF9"/>
    <a:srgbClr val="FF9999"/>
    <a:srgbClr val="C3D69B"/>
    <a:srgbClr val="D7E4BD"/>
    <a:srgbClr val="BFBFBF"/>
    <a:srgbClr val="F0F0F0"/>
    <a:srgbClr val="9BBB59"/>
    <a:srgbClr val="DDE8F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31" autoAdjust="0"/>
  </p:normalViewPr>
  <p:slideViewPr>
    <p:cSldViewPr snapToGrid="0">
      <p:cViewPr>
        <p:scale>
          <a:sx n="75" d="100"/>
          <a:sy n="75" d="100"/>
        </p:scale>
        <p:origin x="-1637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9A85FD-B638-9D4B-AFFC-5623DBC1841D}" type="doc">
      <dgm:prSet loTypeId="urn:microsoft.com/office/officeart/2005/8/layout/default#1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A882E2-C13E-E349-B759-3A144976AD37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Полностью электронное взаимодействие</a:t>
          </a:r>
          <a:endParaRPr lang="en-US" b="1" dirty="0">
            <a:solidFill>
              <a:schemeClr val="bg1"/>
            </a:solidFill>
          </a:endParaRPr>
        </a:p>
      </dgm:t>
    </dgm:pt>
    <dgm:pt modelId="{9247B690-ECF6-C049-ADD4-46472C010650}" type="parTrans" cxnId="{574C0287-47B7-2D49-9D81-63F3B46D61C1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55A1950C-67EB-FC4D-B8B5-39CC95572381}" type="sibTrans" cxnId="{574C0287-47B7-2D49-9D81-63F3B46D61C1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C8593E4E-05DB-2D4C-A2D1-8C0402B98F1D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Единое рабочее место</a:t>
          </a:r>
          <a:endParaRPr lang="en-US" b="1" dirty="0">
            <a:solidFill>
              <a:schemeClr val="bg1"/>
            </a:solidFill>
          </a:endParaRPr>
        </a:p>
      </dgm:t>
    </dgm:pt>
    <dgm:pt modelId="{956939D9-697D-C840-9910-0F360C28820E}" type="parTrans" cxnId="{D67F85AE-DE21-DF49-A6C6-919E4FBF242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DB29E3BC-564F-854B-8FF1-34356E5C39E2}" type="sibTrans" cxnId="{D67F85AE-DE21-DF49-A6C6-919E4FBF242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C7C1925E-4331-5249-B00E-76C4203442E9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Мониторинг </a:t>
          </a:r>
          <a:r>
            <a:rPr lang="en-US" b="1" dirty="0" smtClean="0">
              <a:solidFill>
                <a:schemeClr val="bg1"/>
              </a:solidFill>
            </a:rPr>
            <a:t> </a:t>
          </a:r>
          <a:r>
            <a:rPr lang="ru-RU" b="1" dirty="0" smtClean="0">
              <a:solidFill>
                <a:schemeClr val="bg1"/>
              </a:solidFill>
            </a:rPr>
            <a:t>разработки стандартов</a:t>
          </a:r>
          <a:endParaRPr lang="en-US" b="1" dirty="0">
            <a:solidFill>
              <a:schemeClr val="bg1"/>
            </a:solidFill>
          </a:endParaRPr>
        </a:p>
      </dgm:t>
    </dgm:pt>
    <dgm:pt modelId="{08FE64DB-9499-EB44-9D72-88148B6A7690}" type="parTrans" cxnId="{02FF9555-6F93-7F43-9AF1-606A0CF8AC6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601D030-1D1B-9A4E-966F-BCADB1DD33B3}" type="sibTrans" cxnId="{02FF9555-6F93-7F43-9AF1-606A0CF8AC6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11802FC-99EC-CF4F-A149-8D3AA2EFC181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Отчеты в реальном времени</a:t>
          </a:r>
          <a:endParaRPr lang="en-US" b="1" dirty="0">
            <a:solidFill>
              <a:schemeClr val="bg1"/>
            </a:solidFill>
          </a:endParaRPr>
        </a:p>
      </dgm:t>
    </dgm:pt>
    <dgm:pt modelId="{0DE3EF08-9593-CA4B-BC0F-9F0304948857}" type="parTrans" cxnId="{6637C711-8BFB-124B-8899-CEB357658CBE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E4421546-EEE0-2545-A025-F65119E4134D}" type="sibTrans" cxnId="{6637C711-8BFB-124B-8899-CEB357658CBE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3530FB41-DB3B-A342-82A5-F6746D0E26EC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История работ</a:t>
          </a:r>
        </a:p>
      </dgm:t>
    </dgm:pt>
    <dgm:pt modelId="{D385DF9B-C9FF-5443-A06A-EC765D4C3446}" type="parTrans" cxnId="{08B81C24-213C-BF48-9559-FC44AE1C8BA0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AF87818D-ADB5-B049-B9FF-86632319DBA5}" type="sibTrans" cxnId="{08B81C24-213C-BF48-9559-FC44AE1C8BA0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B3954A63-1377-724C-B954-0AC94F184A67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Унификация процессов</a:t>
          </a:r>
        </a:p>
      </dgm:t>
    </dgm:pt>
    <dgm:pt modelId="{A3D1ED5C-A073-7946-B1CA-5578DB62548F}" type="parTrans" cxnId="{3638DC36-52FA-3748-BE69-804639EDF491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3251AED3-5D8A-AC40-AFB3-D9EF1A5AD002}" type="sibTrans" cxnId="{3638DC36-52FA-3748-BE69-804639EDF491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3538F442-DFA6-E04D-A376-A7FCA61D8D4E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Переход к модели разработки электронных стандартов</a:t>
          </a:r>
        </a:p>
      </dgm:t>
    </dgm:pt>
    <dgm:pt modelId="{22F45921-87E0-4245-B3C9-DAE25A0071C8}" type="parTrans" cxnId="{F69C7A22-E3FE-5F4C-92BD-7C1690C33673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DEDDAEC5-C7EA-064A-969D-0B31669E4042}" type="sibTrans" cxnId="{F69C7A22-E3FE-5F4C-92BD-7C1690C33673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965BF8D0-5FAA-4347-ADBC-A288A0272D97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Хранение всех документов</a:t>
          </a:r>
          <a:endParaRPr lang="en-US" b="1" dirty="0">
            <a:solidFill>
              <a:schemeClr val="bg1"/>
            </a:solidFill>
          </a:endParaRPr>
        </a:p>
      </dgm:t>
    </dgm:pt>
    <dgm:pt modelId="{B3FF6FC9-73BF-384A-9480-DE188C0A5448}" type="parTrans" cxnId="{D81B6F23-5F6A-6E47-B104-74DEB610329F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ED2A0C1-EE1A-E44B-A2B4-4C3EDCC71C88}" type="sibTrans" cxnId="{D81B6F23-5F6A-6E47-B104-74DEB610329F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FFF62708-343A-AC4E-B268-2EEC64F3E089}" type="pres">
      <dgm:prSet presAssocID="{F79A85FD-B638-9D4B-AFFC-5623DBC1841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277E8C-72CA-FE45-9BEE-5EED7D4DBFFE}" type="pres">
      <dgm:prSet presAssocID="{4DA882E2-C13E-E349-B759-3A144976AD3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3D2DC2-F2B8-FA43-84CD-9E8D39DD487D}" type="pres">
      <dgm:prSet presAssocID="{55A1950C-67EB-FC4D-B8B5-39CC95572381}" presName="sibTrans" presStyleCnt="0"/>
      <dgm:spPr/>
    </dgm:pt>
    <dgm:pt modelId="{5798EDA8-0FA4-3E43-9540-F75005900B1D}" type="pres">
      <dgm:prSet presAssocID="{965BF8D0-5FAA-4347-ADBC-A288A0272D97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A00776-0061-4C4D-92C2-4D74B135125A}" type="pres">
      <dgm:prSet presAssocID="{7ED2A0C1-EE1A-E44B-A2B4-4C3EDCC71C88}" presName="sibTrans" presStyleCnt="0"/>
      <dgm:spPr/>
    </dgm:pt>
    <dgm:pt modelId="{D9BFBB89-B82D-2744-89B9-FB7B12C8535E}" type="pres">
      <dgm:prSet presAssocID="{C8593E4E-05DB-2D4C-A2D1-8C0402B98F1D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F88819-9FBF-3D49-9464-86A3989F22C3}" type="pres">
      <dgm:prSet presAssocID="{DB29E3BC-564F-854B-8FF1-34356E5C39E2}" presName="sibTrans" presStyleCnt="0"/>
      <dgm:spPr/>
    </dgm:pt>
    <dgm:pt modelId="{791B5DDA-B0E5-3747-90BB-7C79E22AF089}" type="pres">
      <dgm:prSet presAssocID="{C7C1925E-4331-5249-B00E-76C4203442E9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AC1888-E0ED-474F-BFC3-AC25C75EF9F4}" type="pres">
      <dgm:prSet presAssocID="{7601D030-1D1B-9A4E-966F-BCADB1DD33B3}" presName="sibTrans" presStyleCnt="0"/>
      <dgm:spPr/>
    </dgm:pt>
    <dgm:pt modelId="{B9CFA051-D8E4-FA4C-9FD2-7B73FB48D297}" type="pres">
      <dgm:prSet presAssocID="{711802FC-99EC-CF4F-A149-8D3AA2EFC181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150FB-555A-944A-ABAB-5886BA42D5BA}" type="pres">
      <dgm:prSet presAssocID="{E4421546-EEE0-2545-A025-F65119E4134D}" presName="sibTrans" presStyleCnt="0"/>
      <dgm:spPr/>
    </dgm:pt>
    <dgm:pt modelId="{42C1B01A-D631-1C45-B0E2-008CB3852F91}" type="pres">
      <dgm:prSet presAssocID="{3530FB41-DB3B-A342-82A5-F6746D0E26EC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0C5A9A-8D17-3A4C-9500-D5E3DCC1ADC1}" type="pres">
      <dgm:prSet presAssocID="{AF87818D-ADB5-B049-B9FF-86632319DBA5}" presName="sibTrans" presStyleCnt="0"/>
      <dgm:spPr/>
    </dgm:pt>
    <dgm:pt modelId="{70CC4217-7152-1842-877A-E0DE3F1E4BA0}" type="pres">
      <dgm:prSet presAssocID="{B3954A63-1377-724C-B954-0AC94F184A6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3671F-7F8E-3148-808A-1302CF91E82B}" type="pres">
      <dgm:prSet presAssocID="{3251AED3-5D8A-AC40-AFB3-D9EF1A5AD002}" presName="sibTrans" presStyleCnt="0"/>
      <dgm:spPr/>
    </dgm:pt>
    <dgm:pt modelId="{1E18C0F7-6667-FD4E-981D-1A65B97F2FD1}" type="pres">
      <dgm:prSet presAssocID="{3538F442-DFA6-E04D-A376-A7FCA61D8D4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DDD378-EC63-4AD1-AD5B-C98851F4EC8B}" type="presOf" srcId="{3538F442-DFA6-E04D-A376-A7FCA61D8D4E}" destId="{1E18C0F7-6667-FD4E-981D-1A65B97F2FD1}" srcOrd="0" destOrd="0" presId="urn:microsoft.com/office/officeart/2005/8/layout/default#1"/>
    <dgm:cxn modelId="{D81B6F23-5F6A-6E47-B104-74DEB610329F}" srcId="{F79A85FD-B638-9D4B-AFFC-5623DBC1841D}" destId="{965BF8D0-5FAA-4347-ADBC-A288A0272D97}" srcOrd="1" destOrd="0" parTransId="{B3FF6FC9-73BF-384A-9480-DE188C0A5448}" sibTransId="{7ED2A0C1-EE1A-E44B-A2B4-4C3EDCC71C88}"/>
    <dgm:cxn modelId="{F69C7A22-E3FE-5F4C-92BD-7C1690C33673}" srcId="{F79A85FD-B638-9D4B-AFFC-5623DBC1841D}" destId="{3538F442-DFA6-E04D-A376-A7FCA61D8D4E}" srcOrd="7" destOrd="0" parTransId="{22F45921-87E0-4245-B3C9-DAE25A0071C8}" sibTransId="{DEDDAEC5-C7EA-064A-969D-0B31669E4042}"/>
    <dgm:cxn modelId="{574C0287-47B7-2D49-9D81-63F3B46D61C1}" srcId="{F79A85FD-B638-9D4B-AFFC-5623DBC1841D}" destId="{4DA882E2-C13E-E349-B759-3A144976AD37}" srcOrd="0" destOrd="0" parTransId="{9247B690-ECF6-C049-ADD4-46472C010650}" sibTransId="{55A1950C-67EB-FC4D-B8B5-39CC95572381}"/>
    <dgm:cxn modelId="{5E5A49D2-CCEB-4808-863A-D2B35F41CB8B}" type="presOf" srcId="{3530FB41-DB3B-A342-82A5-F6746D0E26EC}" destId="{42C1B01A-D631-1C45-B0E2-008CB3852F91}" srcOrd="0" destOrd="0" presId="urn:microsoft.com/office/officeart/2005/8/layout/default#1"/>
    <dgm:cxn modelId="{02FF9555-6F93-7F43-9AF1-606A0CF8AC69}" srcId="{F79A85FD-B638-9D4B-AFFC-5623DBC1841D}" destId="{C7C1925E-4331-5249-B00E-76C4203442E9}" srcOrd="3" destOrd="0" parTransId="{08FE64DB-9499-EB44-9D72-88148B6A7690}" sibTransId="{7601D030-1D1B-9A4E-966F-BCADB1DD33B3}"/>
    <dgm:cxn modelId="{9A6E1D1D-680F-4CD9-AAC8-0C93D45014C9}" type="presOf" srcId="{965BF8D0-5FAA-4347-ADBC-A288A0272D97}" destId="{5798EDA8-0FA4-3E43-9540-F75005900B1D}" srcOrd="0" destOrd="0" presId="urn:microsoft.com/office/officeart/2005/8/layout/default#1"/>
    <dgm:cxn modelId="{5B82CB07-42A7-4477-85E8-00C25135C8C5}" type="presOf" srcId="{4DA882E2-C13E-E349-B759-3A144976AD37}" destId="{2B277E8C-72CA-FE45-9BEE-5EED7D4DBFFE}" srcOrd="0" destOrd="0" presId="urn:microsoft.com/office/officeart/2005/8/layout/default#1"/>
    <dgm:cxn modelId="{654496B8-E8BD-4F43-94E1-21F52EDBC7A7}" type="presOf" srcId="{711802FC-99EC-CF4F-A149-8D3AA2EFC181}" destId="{B9CFA051-D8E4-FA4C-9FD2-7B73FB48D297}" srcOrd="0" destOrd="0" presId="urn:microsoft.com/office/officeart/2005/8/layout/default#1"/>
    <dgm:cxn modelId="{6A985EDD-5538-4BD9-9FEC-6ED126189D0F}" type="presOf" srcId="{C7C1925E-4331-5249-B00E-76C4203442E9}" destId="{791B5DDA-B0E5-3747-90BB-7C79E22AF089}" srcOrd="0" destOrd="0" presId="urn:microsoft.com/office/officeart/2005/8/layout/default#1"/>
    <dgm:cxn modelId="{816A729C-05E4-4949-BBDF-DDA722C60967}" type="presOf" srcId="{F79A85FD-B638-9D4B-AFFC-5623DBC1841D}" destId="{FFF62708-343A-AC4E-B268-2EEC64F3E089}" srcOrd="0" destOrd="0" presId="urn:microsoft.com/office/officeart/2005/8/layout/default#1"/>
    <dgm:cxn modelId="{BAF9ECD3-3F32-4785-A822-C2722C9BF6BC}" type="presOf" srcId="{B3954A63-1377-724C-B954-0AC94F184A67}" destId="{70CC4217-7152-1842-877A-E0DE3F1E4BA0}" srcOrd="0" destOrd="0" presId="urn:microsoft.com/office/officeart/2005/8/layout/default#1"/>
    <dgm:cxn modelId="{08B81C24-213C-BF48-9559-FC44AE1C8BA0}" srcId="{F79A85FD-B638-9D4B-AFFC-5623DBC1841D}" destId="{3530FB41-DB3B-A342-82A5-F6746D0E26EC}" srcOrd="5" destOrd="0" parTransId="{D385DF9B-C9FF-5443-A06A-EC765D4C3446}" sibTransId="{AF87818D-ADB5-B049-B9FF-86632319DBA5}"/>
    <dgm:cxn modelId="{3638DC36-52FA-3748-BE69-804639EDF491}" srcId="{F79A85FD-B638-9D4B-AFFC-5623DBC1841D}" destId="{B3954A63-1377-724C-B954-0AC94F184A67}" srcOrd="6" destOrd="0" parTransId="{A3D1ED5C-A073-7946-B1CA-5578DB62548F}" sibTransId="{3251AED3-5D8A-AC40-AFB3-D9EF1A5AD002}"/>
    <dgm:cxn modelId="{001E5459-6EA9-412F-9C75-FBBF93CEC299}" type="presOf" srcId="{C8593E4E-05DB-2D4C-A2D1-8C0402B98F1D}" destId="{D9BFBB89-B82D-2744-89B9-FB7B12C8535E}" srcOrd="0" destOrd="0" presId="urn:microsoft.com/office/officeart/2005/8/layout/default#1"/>
    <dgm:cxn modelId="{6637C711-8BFB-124B-8899-CEB357658CBE}" srcId="{F79A85FD-B638-9D4B-AFFC-5623DBC1841D}" destId="{711802FC-99EC-CF4F-A149-8D3AA2EFC181}" srcOrd="4" destOrd="0" parTransId="{0DE3EF08-9593-CA4B-BC0F-9F0304948857}" sibTransId="{E4421546-EEE0-2545-A025-F65119E4134D}"/>
    <dgm:cxn modelId="{D67F85AE-DE21-DF49-A6C6-919E4FBF2429}" srcId="{F79A85FD-B638-9D4B-AFFC-5623DBC1841D}" destId="{C8593E4E-05DB-2D4C-A2D1-8C0402B98F1D}" srcOrd="2" destOrd="0" parTransId="{956939D9-697D-C840-9910-0F360C28820E}" sibTransId="{DB29E3BC-564F-854B-8FF1-34356E5C39E2}"/>
    <dgm:cxn modelId="{0C968397-FBE9-4D12-8A64-6E40B945E5BE}" type="presParOf" srcId="{FFF62708-343A-AC4E-B268-2EEC64F3E089}" destId="{2B277E8C-72CA-FE45-9BEE-5EED7D4DBFFE}" srcOrd="0" destOrd="0" presId="urn:microsoft.com/office/officeart/2005/8/layout/default#1"/>
    <dgm:cxn modelId="{D3A8DA07-B47B-4047-A880-E74CA2899334}" type="presParOf" srcId="{FFF62708-343A-AC4E-B268-2EEC64F3E089}" destId="{D33D2DC2-F2B8-FA43-84CD-9E8D39DD487D}" srcOrd="1" destOrd="0" presId="urn:microsoft.com/office/officeart/2005/8/layout/default#1"/>
    <dgm:cxn modelId="{23ED2799-E1CB-4E3D-A3BE-511982AAC4DE}" type="presParOf" srcId="{FFF62708-343A-AC4E-B268-2EEC64F3E089}" destId="{5798EDA8-0FA4-3E43-9540-F75005900B1D}" srcOrd="2" destOrd="0" presId="urn:microsoft.com/office/officeart/2005/8/layout/default#1"/>
    <dgm:cxn modelId="{AE9E1A42-A262-4B57-B641-06DD47ED56F2}" type="presParOf" srcId="{FFF62708-343A-AC4E-B268-2EEC64F3E089}" destId="{D3A00776-0061-4C4D-92C2-4D74B135125A}" srcOrd="3" destOrd="0" presId="urn:microsoft.com/office/officeart/2005/8/layout/default#1"/>
    <dgm:cxn modelId="{8EDC2ED2-918C-4235-A849-9BE2FCA39B77}" type="presParOf" srcId="{FFF62708-343A-AC4E-B268-2EEC64F3E089}" destId="{D9BFBB89-B82D-2744-89B9-FB7B12C8535E}" srcOrd="4" destOrd="0" presId="urn:microsoft.com/office/officeart/2005/8/layout/default#1"/>
    <dgm:cxn modelId="{CA9581BB-5777-4F92-8DAA-413DEAF17387}" type="presParOf" srcId="{FFF62708-343A-AC4E-B268-2EEC64F3E089}" destId="{D2F88819-9FBF-3D49-9464-86A3989F22C3}" srcOrd="5" destOrd="0" presId="urn:microsoft.com/office/officeart/2005/8/layout/default#1"/>
    <dgm:cxn modelId="{F53D17EE-C844-4CA6-9FC4-EFEBD5BDDA37}" type="presParOf" srcId="{FFF62708-343A-AC4E-B268-2EEC64F3E089}" destId="{791B5DDA-B0E5-3747-90BB-7C79E22AF089}" srcOrd="6" destOrd="0" presId="urn:microsoft.com/office/officeart/2005/8/layout/default#1"/>
    <dgm:cxn modelId="{7A69A4F2-119D-4FA5-A673-FBBD68A095E4}" type="presParOf" srcId="{FFF62708-343A-AC4E-B268-2EEC64F3E089}" destId="{82AC1888-E0ED-474F-BFC3-AC25C75EF9F4}" srcOrd="7" destOrd="0" presId="urn:microsoft.com/office/officeart/2005/8/layout/default#1"/>
    <dgm:cxn modelId="{EA75204A-EE3B-4FEB-B2A0-A29946D0EF6A}" type="presParOf" srcId="{FFF62708-343A-AC4E-B268-2EEC64F3E089}" destId="{B9CFA051-D8E4-FA4C-9FD2-7B73FB48D297}" srcOrd="8" destOrd="0" presId="urn:microsoft.com/office/officeart/2005/8/layout/default#1"/>
    <dgm:cxn modelId="{6A1652B0-A00D-4238-A814-8C163182F547}" type="presParOf" srcId="{FFF62708-343A-AC4E-B268-2EEC64F3E089}" destId="{85F150FB-555A-944A-ABAB-5886BA42D5BA}" srcOrd="9" destOrd="0" presId="urn:microsoft.com/office/officeart/2005/8/layout/default#1"/>
    <dgm:cxn modelId="{99174153-B28D-473B-9AE7-790E587B7BEC}" type="presParOf" srcId="{FFF62708-343A-AC4E-B268-2EEC64F3E089}" destId="{42C1B01A-D631-1C45-B0E2-008CB3852F91}" srcOrd="10" destOrd="0" presId="urn:microsoft.com/office/officeart/2005/8/layout/default#1"/>
    <dgm:cxn modelId="{D0788BC7-A56F-4A91-B287-0F47E1CCBE44}" type="presParOf" srcId="{FFF62708-343A-AC4E-B268-2EEC64F3E089}" destId="{360C5A9A-8D17-3A4C-9500-D5E3DCC1ADC1}" srcOrd="11" destOrd="0" presId="urn:microsoft.com/office/officeart/2005/8/layout/default#1"/>
    <dgm:cxn modelId="{ABDC9A32-C30C-4085-A9D6-D6752372C724}" type="presParOf" srcId="{FFF62708-343A-AC4E-B268-2EEC64F3E089}" destId="{70CC4217-7152-1842-877A-E0DE3F1E4BA0}" srcOrd="12" destOrd="0" presId="urn:microsoft.com/office/officeart/2005/8/layout/default#1"/>
    <dgm:cxn modelId="{F0B3671A-263F-46CF-9A48-C7DE34722921}" type="presParOf" srcId="{FFF62708-343A-AC4E-B268-2EEC64F3E089}" destId="{D533671F-7F8E-3148-808A-1302CF91E82B}" srcOrd="13" destOrd="0" presId="urn:microsoft.com/office/officeart/2005/8/layout/default#1"/>
    <dgm:cxn modelId="{9FF9C42B-A952-4CBB-B0BB-2307AFD0C826}" type="presParOf" srcId="{FFF62708-343A-AC4E-B268-2EEC64F3E089}" destId="{1E18C0F7-6667-FD4E-981D-1A65B97F2FD1}" srcOrd="1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9C02A57B-8FD8-469D-AD9F-7EA2D23CBEF6}" type="datetimeFigureOut">
              <a:rPr lang="ru-RU" smtClean="0"/>
              <a:pPr/>
              <a:t>03.11.2016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1249363"/>
            <a:ext cx="4495800" cy="3373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6435" y="4810810"/>
            <a:ext cx="5491480" cy="3936117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C464F934-C7A1-40B0-9790-B20D2454A43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2102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4F934-C7A1-40B0-9790-B20D2454A43F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3836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4F934-C7A1-40B0-9790-B20D2454A43F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5981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1222623"/>
            <a:ext cx="9144001" cy="3821988"/>
          </a:xfrm>
          <a:prstGeom prst="rect">
            <a:avLst/>
          </a:prstGeom>
        </p:spPr>
        <p:txBody>
          <a:bodyPr anchor="ctr" anchorCtr="0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0" y="0"/>
            <a:ext cx="9144000" cy="1222625"/>
          </a:xfrm>
          <a:prstGeom prst="rect">
            <a:avLst/>
          </a:prstGeom>
          <a:pattFill prst="ltUpDiag">
            <a:fgClr>
              <a:schemeClr val="tx2"/>
            </a:fgClr>
            <a:bgClr>
              <a:schemeClr val="accent1">
                <a:lumMod val="7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ww.ruslink.info/images/rst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001000" y="241229"/>
            <a:ext cx="916193" cy="740165"/>
          </a:xfrm>
          <a:prstGeom prst="rect">
            <a:avLst/>
          </a:prstGeom>
          <a:noFill/>
          <a:effectLst>
            <a:glow rad="254000">
              <a:schemeClr val="bg1"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 userDrawn="1"/>
        </p:nvSpPr>
        <p:spPr>
          <a:xfrm>
            <a:off x="-1" y="6349429"/>
            <a:ext cx="9144000" cy="508571"/>
          </a:xfrm>
          <a:prstGeom prst="rect">
            <a:avLst/>
          </a:prstGeom>
          <a:pattFill prst="ltUpDiag">
            <a:fgClr>
              <a:schemeClr val="accent1">
                <a:lumMod val="50000"/>
              </a:schemeClr>
            </a:fgClr>
            <a:bgClr>
              <a:schemeClr val="accent1">
                <a:lumMod val="7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4129" y="6477714"/>
            <a:ext cx="1440000" cy="252000"/>
          </a:xfrm>
        </p:spPr>
        <p:txBody>
          <a:bodyPr/>
          <a:lstStyle>
            <a:lvl1pPr algn="ctr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18.02.2016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2219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18.02.2016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432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00" y="2264229"/>
            <a:ext cx="9108000" cy="468000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18.02.2016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3098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18.02.2016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8A0F3-B21D-4185-BCF2-5719FD2CC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817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екстовый слайд с двумя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359999" y="1106490"/>
            <a:ext cx="5558202" cy="616146"/>
          </a:xfrm>
          <a:prstGeom prst="rect">
            <a:avLst/>
          </a:prstGeom>
        </p:spPr>
        <p:txBody>
          <a:bodyPr>
            <a:noAutofit/>
          </a:bodyPr>
          <a:lstStyle>
            <a:lvl1pPr defTabSz="900112">
              <a:lnSpc>
                <a:spcPts val="2000"/>
              </a:lnSpc>
              <a:spcBef>
                <a:spcPts val="0"/>
              </a:spcBef>
              <a:defRPr sz="1600"/>
            </a:lvl1pPr>
            <a:lvl2pPr defTabSz="900112">
              <a:lnSpc>
                <a:spcPts val="2000"/>
              </a:lnSpc>
              <a:spcBef>
                <a:spcPts val="0"/>
              </a:spcBef>
              <a:defRPr sz="1600"/>
            </a:lvl2pPr>
            <a:lvl3pPr defTabSz="900112">
              <a:lnSpc>
                <a:spcPts val="2000"/>
              </a:lnSpc>
              <a:spcBef>
                <a:spcPts val="0"/>
              </a:spcBef>
              <a:defRPr sz="1600"/>
            </a:lvl3pPr>
            <a:lvl4pPr defTabSz="900112">
              <a:lnSpc>
                <a:spcPts val="2000"/>
              </a:lnSpc>
              <a:spcBef>
                <a:spcPts val="0"/>
              </a:spcBef>
              <a:defRPr sz="1600"/>
            </a:lvl4pPr>
            <a:lvl5pPr defTabSz="900112">
              <a:lnSpc>
                <a:spcPts val="2000"/>
              </a:lnSpc>
              <a:spcBef>
                <a:spcPts val="0"/>
              </a:spcBef>
              <a:defRPr sz="1600"/>
            </a:lvl5pPr>
          </a:lstStyle>
          <a:p>
            <a:pPr lvl="0">
              <a:defRPr sz="1800"/>
            </a:pPr>
            <a:r>
              <a:rPr sz="1600"/>
              <a:t>Body Level One</a:t>
            </a:r>
          </a:p>
          <a:p>
            <a:pPr lvl="1">
              <a:defRPr sz="1800"/>
            </a:pPr>
            <a:r>
              <a:rPr sz="1600"/>
              <a:t>Body Level Two</a:t>
            </a:r>
          </a:p>
          <a:p>
            <a:pPr lvl="2">
              <a:defRPr sz="1800"/>
            </a:pPr>
            <a:r>
              <a:rPr sz="1600"/>
              <a:t>Body Level Three</a:t>
            </a:r>
          </a:p>
          <a:p>
            <a:pPr lvl="3">
              <a:defRPr sz="1800"/>
            </a:pPr>
            <a:r>
              <a:rPr sz="1600"/>
              <a:t>Body Level Four</a:t>
            </a:r>
          </a:p>
          <a:p>
            <a:pPr lvl="4">
              <a:defRPr sz="1800"/>
            </a:pPr>
            <a:r>
              <a:rPr sz="1600"/>
              <a:t>Body Level Five</a:t>
            </a:r>
          </a:p>
        </p:txBody>
      </p:sp>
      <p:sp>
        <p:nvSpPr>
          <p:cNvPr id="101" name="Shape 1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35472396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9108000" cy="468000"/>
          </a:xfrm>
          <a:prstGeom prst="rect">
            <a:avLst/>
          </a:prstGeom>
          <a:noFill/>
        </p:spPr>
        <p:txBody>
          <a:bodyPr anchor="ctr" anchorCtr="0"/>
          <a:lstStyle/>
          <a:p>
            <a:pPr marL="90000" lv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0" y="6606000"/>
            <a:ext cx="12600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18.02.2016</a:t>
            </a:r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3"/>
          </p:nvPr>
        </p:nvSpPr>
        <p:spPr>
          <a:xfrm>
            <a:off x="1260000" y="6606000"/>
            <a:ext cx="66240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cxnSp>
        <p:nvCxnSpPr>
          <p:cNvPr id="26" name="Прямая соединительная линия 25"/>
          <p:cNvCxnSpPr/>
          <p:nvPr userDrawn="1"/>
        </p:nvCxnSpPr>
        <p:spPr>
          <a:xfrm flipV="1">
            <a:off x="36000" y="468000"/>
            <a:ext cx="8496000" cy="63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 userDrawn="1"/>
        </p:nvCxnSpPr>
        <p:spPr>
          <a:xfrm>
            <a:off x="36000" y="457242"/>
            <a:ext cx="5472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 userDrawn="1"/>
        </p:nvCxnSpPr>
        <p:spPr>
          <a:xfrm>
            <a:off x="36000" y="6600377"/>
            <a:ext cx="907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 userDrawn="1"/>
        </p:nvCxnSpPr>
        <p:spPr>
          <a:xfrm>
            <a:off x="1152000" y="6612366"/>
            <a:ext cx="68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ятиугольник 29"/>
          <p:cNvSpPr/>
          <p:nvPr userDrawn="1"/>
        </p:nvSpPr>
        <p:spPr>
          <a:xfrm flipH="1">
            <a:off x="8441826" y="6474288"/>
            <a:ext cx="702174" cy="252000"/>
          </a:xfrm>
          <a:prstGeom prst="homePlat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4"/>
          </p:nvPr>
        </p:nvSpPr>
        <p:spPr>
          <a:xfrm>
            <a:off x="8441826" y="6474288"/>
            <a:ext cx="702174" cy="252000"/>
          </a:xfrm>
          <a:prstGeom prst="rect">
            <a:avLst/>
          </a:prstGeom>
        </p:spPr>
        <p:txBody>
          <a:bodyPr vert="horz" lIns="91440" tIns="45720" rIns="3600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 algn="ctr"/>
            <a:fld id="{A0B07E00-B748-4A99-BC81-B0454B176F8E}" type="slidenum">
              <a:rPr lang="ru-RU" sz="1400" smtClean="0"/>
              <a:pPr algn="ctr"/>
              <a:t>‹#›</a:t>
            </a:fld>
            <a:endParaRPr lang="ru-RU" dirty="0"/>
          </a:p>
        </p:txBody>
      </p:sp>
      <p:cxnSp>
        <p:nvCxnSpPr>
          <p:cNvPr id="36" name="Прямая соединительная линия 35"/>
          <p:cNvCxnSpPr/>
          <p:nvPr userDrawn="1"/>
        </p:nvCxnSpPr>
        <p:spPr>
          <a:xfrm flipV="1">
            <a:off x="8950761" y="468000"/>
            <a:ext cx="144000" cy="63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www.ruslink.info/images/rst.png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41826" y="37600"/>
            <a:ext cx="609565" cy="49245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1950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ru-RU" sz="2400" b="1" kern="1200" dirty="0" smtClean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rafts.bsigroup.com/" TargetMode="External"/><Relationship Id="rId2" Type="http://schemas.openxmlformats.org/officeDocument/2006/relationships/hyperlink" Target="http://www.din.de/en/getting-involved/standards-committee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>Федеральная государственная информационная система Росстандарта</a:t>
            </a:r>
            <a:br>
              <a:rPr lang="ru-RU" sz="32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400" dirty="0" smtClean="0"/>
              <a:t>Информационно-аналитическое обеспечение деятельности участников работ по стандартизации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410483" y="6424888"/>
            <a:ext cx="1634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Росстандарт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73866" y="5174561"/>
            <a:ext cx="65701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dirty="0" err="1" smtClean="0">
                <a:solidFill>
                  <a:srgbClr val="005A9E"/>
                </a:solidFill>
                <a:latin typeface="Verdana" pitchFamily="34" charset="0"/>
              </a:rPr>
              <a:t>Станишевская</a:t>
            </a:r>
            <a:r>
              <a:rPr lang="ru-RU" b="1" dirty="0" smtClean="0">
                <a:solidFill>
                  <a:srgbClr val="005A9E"/>
                </a:solidFill>
                <a:latin typeface="Verdana" pitchFamily="34" charset="0"/>
              </a:rPr>
              <a:t> Вера Семеновна</a:t>
            </a:r>
          </a:p>
          <a:p>
            <a:pPr algn="r"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1600" b="1" dirty="0" smtClean="0">
                <a:solidFill>
                  <a:srgbClr val="005A9E"/>
                </a:solidFill>
                <a:latin typeface="Verdana" pitchFamily="34" charset="0"/>
              </a:rPr>
              <a:t>Заместитель начальника Информационно-аналитического управления </a:t>
            </a:r>
            <a:r>
              <a:rPr lang="ru-RU" sz="1600" b="1" smtClean="0">
                <a:solidFill>
                  <a:srgbClr val="005A9E"/>
                </a:solidFill>
                <a:latin typeface="Verdana" pitchFamily="34" charset="0"/>
              </a:rPr>
              <a:t>Росстандарта</a:t>
            </a:r>
            <a:endParaRPr lang="ru-RU" sz="1600" dirty="0">
              <a:solidFill>
                <a:srgbClr val="005A9E"/>
              </a:solidFill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72598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10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 smtClean="0"/>
              <a:t>Направление предложений в </a:t>
            </a:r>
            <a:r>
              <a:rPr lang="ru-RU" sz="2200" dirty="0" err="1" smtClean="0"/>
              <a:t>ПНС</a:t>
            </a:r>
            <a:r>
              <a:rPr lang="ru-RU" sz="2200" dirty="0" smtClean="0"/>
              <a:t> (возможности ФГИС)</a:t>
            </a:r>
            <a:endParaRPr lang="ru-RU" sz="2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6455" y="595315"/>
            <a:ext cx="8640000" cy="923330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Направление заинтересованными лицами предложений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для последующего рассмотрения в ТК (в том числе, предложений по международной стандартизации)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6455" y="1691641"/>
            <a:ext cx="8460000" cy="92333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Контроль заполнения заинтересованными лицами обязательных полей при подготовке предложений в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ПНС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(характеристика объекта и аспекта стандартизации, описание ожидаемой эффективности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и т.д.)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91251" y="2787967"/>
            <a:ext cx="8045204" cy="6463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Направление членами ТК отзывов по предложениям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 электронном виде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96455" y="3607294"/>
            <a:ext cx="7740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Проведение голосований по предложениям в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ПНС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93134" y="4149622"/>
            <a:ext cx="7443321" cy="6463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Отслеживание изменений, внесенных в предложение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 ходе его рассмотрения, и статуса рассмотрения предложения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36203" y="4968949"/>
            <a:ext cx="7200252" cy="64633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Формирование «банка идей», содержащего предложения, не вошедшие в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ПНС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86673" y="5788279"/>
            <a:ext cx="7049782" cy="6463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Учет объема субсидии, планируемого разработчиком стандарта к получению, а также смет на разработку проекта стандарта</a:t>
            </a:r>
          </a:p>
        </p:txBody>
      </p:sp>
      <p:pic>
        <p:nvPicPr>
          <p:cNvPr id="5122" name="Picture 2" descr="http://landsker.co.uk/wp-content/uploads/2014/06/planning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733" y="4930470"/>
            <a:ext cx="1440000" cy="144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281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11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Разработка стандартов (возможности ФГИС)</a:t>
            </a:r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96456" y="594525"/>
            <a:ext cx="143999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96455" y="595315"/>
            <a:ext cx="6451586" cy="840230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Направление разработчиками стандартов уведомлений о разработке проекта,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уведомлений о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завершении публичного обсуждения стандарта в электронном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виде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6455" y="1550852"/>
            <a:ext cx="6960872" cy="84023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Ознакомление заинтересованными лицами с текстом первой редакции проекта стандарта и направление отзывов в электронном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виде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455" y="2506389"/>
            <a:ext cx="7771099" cy="369332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Проведение голосований по проектам стандартов в электронном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виде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6455" y="2991028"/>
            <a:ext cx="8048892" cy="59093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Направление предложений ТК об утверждении проекта стандарта в электронном виде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6456" y="3697266"/>
            <a:ext cx="8280000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Отслеживание этапов жизненного цикла разработки стандартов в режиме реального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времени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6455" y="4403504"/>
            <a:ext cx="8640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Направление уведомлений в случае нарушения сроков разработки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стандартов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6455" y="4888143"/>
            <a:ext cx="8640000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Учет информации о причинах нарушения сроков разработки стандартов и прогнозных сроках выполнения этапов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разработки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6455" y="5594380"/>
            <a:ext cx="8640000" cy="84023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Хранение всех редакций проектов стандартов и сопроводительной документации в едином хранилище с возможностью оперативного получения доступа к ним и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поиска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444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12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Координация и поддержка </a:t>
            </a:r>
            <a:r>
              <a:rPr lang="ru-RU" sz="2000" dirty="0"/>
              <a:t>деятельности </a:t>
            </a:r>
            <a:r>
              <a:rPr lang="ru-RU" sz="2000" dirty="0" smtClean="0"/>
              <a:t>ТК (возможности ФГИС)</a:t>
            </a:r>
            <a:endParaRPr lang="ru-RU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733" y="4930471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96455" y="595315"/>
            <a:ext cx="8640000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Ведение актуальной информации о членах ТК на основании информации, предоставляемой членами ТК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6455" y="1380695"/>
            <a:ext cx="8460000" cy="59093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Направление оперативных уведомлений членам ТК по вопросам, связанным с деятельностью ТК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91250" y="2951455"/>
            <a:ext cx="8045204" cy="59093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Обеспечение обмена документами и организация обсуждений в электронном виде между членами ТК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52353" y="2166075"/>
            <a:ext cx="8184101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Назначение заседаний по вопросам деятельности ТК, размещение материалов к заседаниям ТК и протоколов заседаний в электронном виде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53297" y="3736835"/>
            <a:ext cx="7883158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Создание электронных голосований, учет бюллетеней голосований и поддержка принятия решений по итогам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голосований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58410" y="4522215"/>
            <a:ext cx="7478045" cy="59093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Направление и рассмотрение предложений о создании ТК (</a:t>
            </a:r>
            <a:r>
              <a:rPr lang="ru-RU" dirty="0" err="1">
                <a:solidFill>
                  <a:schemeClr val="bg2">
                    <a:lumMod val="10000"/>
                  </a:schemeClr>
                </a:solidFill>
              </a:rPr>
              <a:t>МТК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), заявлений на участие в деятельности ТК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24628" y="5307595"/>
            <a:ext cx="7211826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Направление и учет результатов рассмотрения апелляций на действия (бездействие) ТК,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Росстандарта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86672" y="6092978"/>
            <a:ext cx="7049782" cy="34163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Размещение отчетов о деятельности ТК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909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13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/>
              <a:t>Краткое резюме</a:t>
            </a: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53673842"/>
              </p:ext>
            </p:extLst>
          </p:nvPr>
        </p:nvGraphicFramePr>
        <p:xfrm>
          <a:off x="252664" y="657743"/>
          <a:ext cx="8484268" cy="4311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5"/>
          <p:cNvSpPr/>
          <p:nvPr/>
        </p:nvSpPr>
        <p:spPr>
          <a:xfrm>
            <a:off x="86227" y="5329990"/>
            <a:ext cx="8915400" cy="10585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ФГИС Росстандарта – единое информационное пространство для всех заинтересованных сторон на всех этапах технологического цикла разработки стандартов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xmlns="" val="194880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277E8C-72CA-FE45-9BEE-5EED7D4DB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2B277E8C-72CA-FE45-9BEE-5EED7D4DB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graphicEl>
                                              <a:dgm id="{2B277E8C-72CA-FE45-9BEE-5EED7D4DBF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98EDA8-0FA4-3E43-9540-F75005900B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5798EDA8-0FA4-3E43-9540-F75005900B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5798EDA8-0FA4-3E43-9540-F75005900B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BFBB89-B82D-2744-89B9-FB7B12C853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D9BFBB89-B82D-2744-89B9-FB7B12C853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D9BFBB89-B82D-2744-89B9-FB7B12C853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1B5DDA-B0E5-3747-90BB-7C79E22AF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791B5DDA-B0E5-3747-90BB-7C79E22AF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791B5DDA-B0E5-3747-90BB-7C79E22AF0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CFA051-D8E4-FA4C-9FD2-7B73FB48D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B9CFA051-D8E4-FA4C-9FD2-7B73FB48D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B9CFA051-D8E4-FA4C-9FD2-7B73FB48D2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C1B01A-D631-1C45-B0E2-008CB3852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42C1B01A-D631-1C45-B0E2-008CB3852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>
                                            <p:graphicEl>
                                              <a:dgm id="{42C1B01A-D631-1C45-B0E2-008CB3852F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CC4217-7152-1842-877A-E0DE3F1E4B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70CC4217-7152-1842-877A-E0DE3F1E4B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70CC4217-7152-1842-877A-E0DE3F1E4B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18C0F7-6667-FD4E-981D-1A65B97F2F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">
                                            <p:graphicEl>
                                              <a:dgm id="{1E18C0F7-6667-FD4E-981D-1A65B97F2F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">
                                            <p:graphicEl>
                                              <a:dgm id="{1E18C0F7-6667-FD4E-981D-1A65B97F2F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14</a:t>
            </a:fld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55655" y="547552"/>
            <a:ext cx="6408711" cy="6294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spcBef>
                <a:spcPts val="900"/>
              </a:spcBef>
              <a:buClr>
                <a:srgbClr val="000000"/>
              </a:buClr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altLang="ru-RU" sz="3500" b="1" dirty="0" smtClean="0">
                <a:solidFill>
                  <a:srgbClr val="005A9E"/>
                </a:solidFill>
                <a:latin typeface="Verdana" pitchFamily="34" charset="0"/>
              </a:rPr>
              <a:t>Спасибо за внимание!</a:t>
            </a:r>
            <a:endParaRPr lang="en-US" altLang="ru-RU" sz="3500" b="1" dirty="0">
              <a:solidFill>
                <a:srgbClr val="005A9E"/>
              </a:solidFill>
              <a:latin typeface="Verdana" pitchFamily="34" charset="0"/>
            </a:endParaRPr>
          </a:p>
        </p:txBody>
      </p:sp>
      <p:pic>
        <p:nvPicPr>
          <p:cNvPr id="5" name="Picture 2" descr="D:\Users\MKondratev\Pictures\5522514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936" y="1320261"/>
            <a:ext cx="8566136" cy="463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998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/>
          <a:srcRect l="1554" t="10533" r="17743" b="32777"/>
          <a:stretch/>
        </p:blipFill>
        <p:spPr>
          <a:xfrm>
            <a:off x="77527" y="4734046"/>
            <a:ext cx="1008000" cy="90399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2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создания ФГИС Росстандарта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6199597"/>
              </p:ext>
            </p:extLst>
          </p:nvPr>
        </p:nvGraphicFramePr>
        <p:xfrm>
          <a:off x="115748" y="501446"/>
          <a:ext cx="8836524" cy="60763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3295"/>
                <a:gridCol w="7783229"/>
              </a:tblGrid>
              <a:tr h="1812241">
                <a:tc>
                  <a:txBody>
                    <a:bodyPr/>
                    <a:lstStyle/>
                    <a:p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Создание единого информационного пространства для участников работ</a:t>
                      </a:r>
                      <a:r>
                        <a:rPr lang="ru-RU" sz="2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по стандартизации, в том числе, объединяющего данные унаследованных локальных информационных ресурсов системы Росстандарта</a:t>
                      </a:r>
                      <a:endParaRPr lang="ru-RU" sz="22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85831">
                <a:tc>
                  <a:txBody>
                    <a:bodyPr/>
                    <a:lstStyle/>
                    <a:p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Обеспечение открытости работ</a:t>
                      </a:r>
                      <a:r>
                        <a:rPr lang="ru-RU" sz="2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по стандартизации и обеспечение участия в разработке стандартов всех заинтересованных лиц</a:t>
                      </a:r>
                      <a:endParaRPr lang="ru-RU" sz="2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9421">
                <a:tc>
                  <a:txBody>
                    <a:bodyPr/>
                    <a:lstStyle/>
                    <a:p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Сокращение сроков разработки</a:t>
                      </a:r>
                      <a:r>
                        <a:rPr lang="ru-RU" sz="2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подготовки к утверждению и утверждения стандартов</a:t>
                      </a:r>
                      <a:endParaRPr lang="ru-RU" sz="22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9421">
                <a:tc>
                  <a:txBody>
                    <a:bodyPr/>
                    <a:lstStyle/>
                    <a:p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Переход к</a:t>
                      </a:r>
                      <a:r>
                        <a:rPr lang="ru-RU" sz="2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модели разработки электронных стандартов</a:t>
                      </a:r>
                      <a:endParaRPr lang="ru-RU" sz="220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9421">
                <a:tc>
                  <a:txBody>
                    <a:bodyPr/>
                    <a:lstStyle/>
                    <a:p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Унификация</a:t>
                      </a:r>
                      <a:r>
                        <a:rPr lang="ru-RU" sz="2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процессов разработки, утверждения (актуализации), изменения, отмены стандартов</a:t>
                      </a:r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7613" y="2734735"/>
            <a:ext cx="627829" cy="6545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007" y="3883940"/>
            <a:ext cx="595041" cy="59504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947" y="5818688"/>
            <a:ext cx="791161" cy="57046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727" y="1027471"/>
            <a:ext cx="993600" cy="81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134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3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Принципы создания ФГИС Росстандарта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30146" y="635488"/>
            <a:ext cx="7938957" cy="1188000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wrap="square" anchor="ctr" anchorCtr="0">
            <a:noAutofit/>
          </a:bodyPr>
          <a:lstStyle/>
          <a:p>
            <a:pPr>
              <a:defRPr/>
            </a:pPr>
            <a:r>
              <a:rPr lang="ru-RU" sz="2200" dirty="0">
                <a:solidFill>
                  <a:schemeClr val="accent1">
                    <a:lumMod val="75000"/>
                  </a:schemeClr>
                </a:solidFill>
              </a:rPr>
              <a:t>Обеспечение доступа к ФГИС Росстандарта с использованием веб-браузера через информационно-телекоммуникационную сеть «Интернет»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30146" y="2046376"/>
            <a:ext cx="7938957" cy="1188000"/>
          </a:xfrm>
          <a:prstGeom prst="rect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txBody>
          <a:bodyPr wrap="square" anchor="ctr" anchorCtr="0">
            <a:noAutofit/>
          </a:bodyPr>
          <a:lstStyle/>
          <a:p>
            <a:pPr>
              <a:defRPr/>
            </a:pP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Организация работы пользователей ФГИС Росстандарта через систему единых личных кабинетов с различным уровнем прав доступа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30146" y="3457264"/>
            <a:ext cx="7938957" cy="828000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wrap="square" anchor="ctr" anchorCtr="0">
            <a:noAutofit/>
          </a:bodyPr>
          <a:lstStyle/>
          <a:p>
            <a:pPr>
              <a:defRPr/>
            </a:pPr>
            <a:r>
              <a:rPr lang="ru-RU" sz="2200" dirty="0">
                <a:solidFill>
                  <a:schemeClr val="accent1">
                    <a:lumMod val="75000"/>
                  </a:schemeClr>
                </a:solidFill>
              </a:rPr>
              <a:t>Однократность ввода идентичной информации во ФГИС Росстандарта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30146" y="4508152"/>
            <a:ext cx="7938957" cy="828000"/>
          </a:xfrm>
          <a:prstGeom prst="rect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txBody>
          <a:bodyPr wrap="square" anchor="ctr" anchorCtr="0">
            <a:noAutofit/>
          </a:bodyPr>
          <a:lstStyle/>
          <a:p>
            <a:pPr>
              <a:defRPr/>
            </a:pP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Полнота, достоверность, актуальность информации и своевременность ее размещения во ФГИС Росстандарта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30146" y="5559040"/>
            <a:ext cx="7938957" cy="828000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wrap="square" anchor="ctr" anchorCtr="0">
            <a:noAutofit/>
          </a:bodyPr>
          <a:lstStyle/>
          <a:p>
            <a:pPr>
              <a:defRPr/>
            </a:pPr>
            <a:r>
              <a:rPr lang="ru-RU" sz="2200" dirty="0">
                <a:solidFill>
                  <a:schemeClr val="accent1">
                    <a:lumMod val="75000"/>
                  </a:schemeClr>
                </a:solidFill>
              </a:rPr>
              <a:t>Открытость общедоступной информации, содержащейся во ФГИС Росстандарта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4172" y="635488"/>
            <a:ext cx="925974" cy="1188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172" y="2046376"/>
            <a:ext cx="925974" cy="11880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4172" y="3457264"/>
            <a:ext cx="925974" cy="828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04172" y="4508152"/>
            <a:ext cx="925974" cy="8280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4172" y="5559040"/>
            <a:ext cx="925974" cy="828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8450" y="930780"/>
            <a:ext cx="597417" cy="59741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9063" y="2202044"/>
            <a:ext cx="896190" cy="85351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8929" y="3529114"/>
            <a:ext cx="756458" cy="682752"/>
          </a:xfrm>
          <a:prstGeom prst="rect">
            <a:avLst/>
          </a:prstGeom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79" y="4603696"/>
            <a:ext cx="1037759" cy="613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607" y="5487513"/>
            <a:ext cx="979102" cy="98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634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4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900" dirty="0"/>
              <a:t>Учет международного опыта при создании ФГИС Росстандарта </a:t>
            </a:r>
            <a:r>
              <a:rPr lang="ru-RU" sz="1900" dirty="0" smtClean="0"/>
              <a:t>(1)</a:t>
            </a:r>
            <a:endParaRPr lang="ru-RU" sz="19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132425" y="647534"/>
            <a:ext cx="800100" cy="860214"/>
            <a:chOff x="190299" y="739504"/>
            <a:chExt cx="800100" cy="86021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94349" y="739504"/>
              <a:ext cx="792000" cy="7920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299" y="799618"/>
              <a:ext cx="800100" cy="800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5018" y="1818568"/>
            <a:ext cx="590550" cy="638175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1823084" y="1775775"/>
            <a:ext cx="7055533" cy="1190580"/>
            <a:chOff x="251520" y="620688"/>
            <a:chExt cx="8712968" cy="1190580"/>
          </a:xfrm>
        </p:grpSpPr>
        <p:sp>
          <p:nvSpPr>
            <p:cNvPr id="11" name="TextBox 10"/>
            <p:cNvSpPr txBox="1"/>
            <p:nvPr/>
          </p:nvSpPr>
          <p:spPr>
            <a:xfrm>
              <a:off x="251520" y="620688"/>
              <a:ext cx="8712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accent1">
                      <a:lumMod val="75000"/>
                    </a:schemeClr>
                  </a:solidFill>
                </a:rPr>
                <a:t>Глобальная директория 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(Global Directory)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51520" y="980728"/>
              <a:ext cx="8712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51520" y="968028"/>
              <a:ext cx="4320000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39552" y="980271"/>
              <a:ext cx="84249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Ц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ентральный </a:t>
              </a:r>
              <a:r>
                <a:rPr lang="ru-RU" sz="1500" dirty="0" err="1">
                  <a:solidFill>
                    <a:schemeClr val="accent1">
                      <a:lumMod val="75000"/>
                    </a:schemeClr>
                  </a:solidFill>
                </a:rPr>
                <a:t>репозиторий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 для 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управления</a:t>
              </a:r>
              <a:r>
                <a:rPr lang="en-US" sz="1500" dirty="0" smtClean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техническими 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комитетами, 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экспертами по стандартизации и 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их ролями в 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ТК на 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международном уровне (</a:t>
              </a:r>
              <a:r>
                <a:rPr lang="ru-RU" sz="1500" dirty="0" err="1" smtClean="0">
                  <a:solidFill>
                    <a:schemeClr val="accent1">
                      <a:lumMod val="75000"/>
                    </a:schemeClr>
                  </a:solidFill>
                </a:rPr>
                <a:t>ISO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), 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региональном уровне (</a:t>
              </a:r>
              <a:r>
                <a:rPr lang="ru-RU" sz="1500" dirty="0" err="1">
                  <a:solidFill>
                    <a:schemeClr val="accent1">
                      <a:lumMod val="75000"/>
                    </a:schemeClr>
                  </a:solidFill>
                </a:rPr>
                <a:t>CEN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) и национальных 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уровнях </a:t>
              </a:r>
              <a:r>
                <a:rPr lang="en-US" sz="1500" dirty="0" smtClean="0">
                  <a:solidFill>
                    <a:schemeClr val="accent1">
                      <a:lumMod val="75000"/>
                    </a:schemeClr>
                  </a:solidFill>
                </a:rPr>
                <a:t>(DIN, </a:t>
              </a:r>
              <a:r>
                <a:rPr lang="en-US" sz="1500" dirty="0" err="1" smtClean="0">
                  <a:solidFill>
                    <a:schemeClr val="accent1">
                      <a:lumMod val="75000"/>
                    </a:schemeClr>
                  </a:solidFill>
                </a:rPr>
                <a:t>AFNOR</a:t>
              </a:r>
              <a:r>
                <a:rPr lang="en-US" sz="1500" dirty="0" smtClean="0">
                  <a:solidFill>
                    <a:schemeClr val="accent1">
                      <a:lumMod val="75000"/>
                    </a:schemeClr>
                  </a:solidFill>
                </a:rPr>
                <a:t>)</a:t>
              </a:r>
              <a:endParaRPr lang="ru-RU" sz="15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1841" y="645822"/>
            <a:ext cx="609600" cy="638175"/>
          </a:xfrm>
          <a:prstGeom prst="rect">
            <a:avLst/>
          </a:prstGeom>
        </p:spPr>
      </p:pic>
      <p:grpSp>
        <p:nvGrpSpPr>
          <p:cNvPr id="43" name="Группа 42"/>
          <p:cNvGrpSpPr/>
          <p:nvPr/>
        </p:nvGrpSpPr>
        <p:grpSpPr>
          <a:xfrm>
            <a:off x="1823084" y="618595"/>
            <a:ext cx="7055533" cy="1145339"/>
            <a:chOff x="1891697" y="2838987"/>
            <a:chExt cx="7055533" cy="1145339"/>
          </a:xfrm>
        </p:grpSpPr>
        <p:sp>
          <p:nvSpPr>
            <p:cNvPr id="44" name="TextBox 43"/>
            <p:cNvSpPr txBox="1"/>
            <p:nvPr/>
          </p:nvSpPr>
          <p:spPr>
            <a:xfrm>
              <a:off x="1891697" y="2838987"/>
              <a:ext cx="70555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</a:rPr>
                <a:t>Информационная среда ТК (</a:t>
              </a:r>
              <a:r>
                <a:rPr lang="en-US" b="1" dirty="0" err="1" smtClean="0">
                  <a:solidFill>
                    <a:schemeClr val="tx2">
                      <a:lumMod val="75000"/>
                    </a:schemeClr>
                  </a:solidFill>
                </a:rPr>
                <a:t>eCommittees</a:t>
              </a:r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</a:rPr>
                <a:t> / </a:t>
              </a:r>
              <a:r>
                <a:rPr lang="en-US" b="1" dirty="0" err="1" smtClean="0">
                  <a:solidFill>
                    <a:schemeClr val="tx2">
                      <a:lumMod val="75000"/>
                    </a:schemeClr>
                  </a:solidFill>
                </a:rPr>
                <a:t>ISOTC</a:t>
              </a:r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</a:rPr>
                <a:t> Server, OpenText LiveLink</a:t>
              </a:r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</a:rPr>
                <a:t> )</a:t>
              </a:r>
              <a:endParaRPr lang="ru-R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45" name="Прямая соединительная линия 44"/>
            <p:cNvCxnSpPr/>
            <p:nvPr/>
          </p:nvCxnSpPr>
          <p:spPr>
            <a:xfrm>
              <a:off x="1891697" y="3511543"/>
              <a:ext cx="7054749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1891697" y="3510418"/>
              <a:ext cx="3498223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124938" y="3522661"/>
              <a:ext cx="68222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500" dirty="0" smtClean="0">
                  <a:solidFill>
                    <a:schemeClr val="tx2">
                      <a:lumMod val="75000"/>
                    </a:schemeClr>
                  </a:solidFill>
                </a:rPr>
                <a:t>Управление документами технических комитетов по стандартизации, совместная работа и обмен документами</a:t>
              </a:r>
              <a:endParaRPr lang="ru-RU" sz="15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pic>
        <p:nvPicPr>
          <p:cNvPr id="48" name="Рисунок 4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6918" y="3049852"/>
            <a:ext cx="666750" cy="619125"/>
          </a:xfrm>
          <a:prstGeom prst="rect">
            <a:avLst/>
          </a:prstGeom>
        </p:spPr>
      </p:pic>
      <p:grpSp>
        <p:nvGrpSpPr>
          <p:cNvPr id="49" name="Группа 48"/>
          <p:cNvGrpSpPr/>
          <p:nvPr/>
        </p:nvGrpSpPr>
        <p:grpSpPr>
          <a:xfrm>
            <a:off x="1823084" y="2978196"/>
            <a:ext cx="7055533" cy="821248"/>
            <a:chOff x="251520" y="620688"/>
            <a:chExt cx="8712968" cy="821248"/>
          </a:xfrm>
        </p:grpSpPr>
        <p:sp>
          <p:nvSpPr>
            <p:cNvPr id="50" name="TextBox 49"/>
            <p:cNvSpPr txBox="1"/>
            <p:nvPr/>
          </p:nvSpPr>
          <p:spPr>
            <a:xfrm>
              <a:off x="251520" y="620688"/>
              <a:ext cx="8712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tx2"/>
                  </a:solidFill>
                </a:rPr>
                <a:t>Управление заседаниями </a:t>
              </a:r>
              <a:r>
                <a:rPr lang="en-US" b="1" dirty="0" smtClean="0">
                  <a:solidFill>
                    <a:schemeClr val="tx2"/>
                  </a:solidFill>
                </a:rPr>
                <a:t>(ISO </a:t>
              </a:r>
              <a:r>
                <a:rPr lang="en-US" b="1" dirty="0">
                  <a:solidFill>
                    <a:schemeClr val="tx2"/>
                  </a:solidFill>
                </a:rPr>
                <a:t>Meeting </a:t>
              </a:r>
              <a:r>
                <a:rPr lang="en-US" b="1" dirty="0" smtClean="0">
                  <a:solidFill>
                    <a:schemeClr val="tx2"/>
                  </a:solidFill>
                </a:rPr>
                <a:t>Management)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51" name="Прямая соединительная линия 50"/>
            <p:cNvCxnSpPr/>
            <p:nvPr/>
          </p:nvCxnSpPr>
          <p:spPr>
            <a:xfrm>
              <a:off x="251520" y="980728"/>
              <a:ext cx="8712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251520" y="968028"/>
              <a:ext cx="4320000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539552" y="980271"/>
              <a:ext cx="84249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500" dirty="0" smtClean="0">
                  <a:solidFill>
                    <a:schemeClr val="tx2"/>
                  </a:solidFill>
                </a:rPr>
                <a:t>Организация </a:t>
              </a:r>
              <a:r>
                <a:rPr lang="ru-RU" sz="1500" dirty="0">
                  <a:solidFill>
                    <a:schemeClr val="tx2"/>
                  </a:solidFill>
                </a:rPr>
                <a:t>и </a:t>
              </a:r>
              <a:r>
                <a:rPr lang="ru-RU" sz="1500" dirty="0" smtClean="0">
                  <a:solidFill>
                    <a:schemeClr val="tx2"/>
                  </a:solidFill>
                </a:rPr>
                <a:t>проведение заседаний технических комитетов, размещение материалов и протоколов заседаний</a:t>
              </a:r>
              <a:endParaRPr lang="ru-RU" sz="15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54" name="Рисунок 5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0611" y="3981882"/>
            <a:ext cx="1476375" cy="304800"/>
          </a:xfrm>
          <a:prstGeom prst="rect">
            <a:avLst/>
          </a:prstGeom>
        </p:spPr>
      </p:pic>
      <p:grpSp>
        <p:nvGrpSpPr>
          <p:cNvPr id="55" name="Группа 54"/>
          <p:cNvGrpSpPr/>
          <p:nvPr/>
        </p:nvGrpSpPr>
        <p:grpSpPr>
          <a:xfrm>
            <a:off x="1823084" y="3811285"/>
            <a:ext cx="7055533" cy="1145339"/>
            <a:chOff x="1891697" y="2838987"/>
            <a:chExt cx="7055533" cy="1145339"/>
          </a:xfrm>
        </p:grpSpPr>
        <p:sp>
          <p:nvSpPr>
            <p:cNvPr id="56" name="TextBox 55"/>
            <p:cNvSpPr txBox="1"/>
            <p:nvPr/>
          </p:nvSpPr>
          <p:spPr>
            <a:xfrm>
              <a:off x="1891697" y="2838987"/>
              <a:ext cx="70555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tx2"/>
                  </a:solidFill>
                </a:rPr>
                <a:t>Портал электронных голосований</a:t>
              </a:r>
              <a:br>
                <a:rPr lang="ru-RU" b="1" dirty="0" smtClean="0">
                  <a:solidFill>
                    <a:schemeClr val="tx2"/>
                  </a:solidFill>
                </a:rPr>
              </a:br>
              <a:r>
                <a:rPr lang="ru-RU" b="1" dirty="0" smtClean="0">
                  <a:solidFill>
                    <a:schemeClr val="tx2"/>
                  </a:solidFill>
                </a:rPr>
                <a:t>(</a:t>
              </a:r>
              <a:r>
                <a:rPr lang="fr-FR" b="1" dirty="0">
                  <a:solidFill>
                    <a:schemeClr val="tx2"/>
                  </a:solidFill>
                </a:rPr>
                <a:t>Electronic Balloting </a:t>
              </a:r>
              <a:r>
                <a:rPr lang="fr-FR" b="1" dirty="0" smtClean="0">
                  <a:solidFill>
                    <a:schemeClr val="tx2"/>
                  </a:solidFill>
                </a:rPr>
                <a:t>portal</a:t>
              </a:r>
              <a:r>
                <a:rPr lang="ru-RU" b="1" dirty="0" smtClean="0">
                  <a:solidFill>
                    <a:schemeClr val="tx2"/>
                  </a:solidFill>
                </a:rPr>
                <a:t>)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57" name="Прямая соединительная линия 56"/>
            <p:cNvCxnSpPr/>
            <p:nvPr/>
          </p:nvCxnSpPr>
          <p:spPr>
            <a:xfrm>
              <a:off x="1891697" y="3523118"/>
              <a:ext cx="705474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1891697" y="3510418"/>
              <a:ext cx="3498223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2124938" y="3522661"/>
              <a:ext cx="68222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500" dirty="0" smtClean="0">
                  <a:solidFill>
                    <a:schemeClr val="tx2"/>
                  </a:solidFill>
                </a:rPr>
                <a:t>Организация и проведение электронных голосований по проектам стандартов и организационным вопросам</a:t>
              </a:r>
              <a:endParaRPr lang="ru-RU" sz="15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60" name="Рисунок 5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0611" y="5032487"/>
            <a:ext cx="1476375" cy="276820"/>
          </a:xfrm>
          <a:prstGeom prst="rect">
            <a:avLst/>
          </a:prstGeom>
        </p:spPr>
      </p:pic>
      <p:grpSp>
        <p:nvGrpSpPr>
          <p:cNvPr id="61" name="Группа 60"/>
          <p:cNvGrpSpPr/>
          <p:nvPr/>
        </p:nvGrpSpPr>
        <p:grpSpPr>
          <a:xfrm>
            <a:off x="1823084" y="4968465"/>
            <a:ext cx="7055533" cy="821248"/>
            <a:chOff x="251520" y="620688"/>
            <a:chExt cx="8712968" cy="821248"/>
          </a:xfrm>
        </p:grpSpPr>
        <p:sp>
          <p:nvSpPr>
            <p:cNvPr id="62" name="TextBox 61"/>
            <p:cNvSpPr txBox="1"/>
            <p:nvPr/>
          </p:nvSpPr>
          <p:spPr>
            <a:xfrm>
              <a:off x="251520" y="620688"/>
              <a:ext cx="8712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accent1">
                      <a:lumMod val="75000"/>
                    </a:schemeClr>
                  </a:solidFill>
                </a:rPr>
                <a:t>Портал проектов 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ISO (ISO Project Portal)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63" name="Прямая соединительная линия 62"/>
            <p:cNvCxnSpPr/>
            <p:nvPr/>
          </p:nvCxnSpPr>
          <p:spPr>
            <a:xfrm>
              <a:off x="251520" y="969153"/>
              <a:ext cx="8712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251520" y="968028"/>
              <a:ext cx="4320000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539552" y="980271"/>
              <a:ext cx="84249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Управление жизненным циклом разработки проектов стандартов и мониторинг хода разработки проектов стандартов</a:t>
              </a:r>
              <a:endParaRPr lang="ru-RU" sz="15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1086" y="5949263"/>
            <a:ext cx="1495425" cy="333375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1793540" y="5801552"/>
            <a:ext cx="7055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Портал для обеспечения работ по национальной и региональной стандартизации (по подписке)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264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39354939"/>
              </p:ext>
            </p:extLst>
          </p:nvPr>
        </p:nvGraphicFramePr>
        <p:xfrm>
          <a:off x="115748" y="455146"/>
          <a:ext cx="8836524" cy="6172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9675"/>
                <a:gridCol w="7956849"/>
              </a:tblGrid>
              <a:tr h="2068134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Портал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9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совместной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работы (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Collaboration Tool)</a:t>
                      </a:r>
                      <a:endParaRPr lang="ru-RU" sz="19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Электронные голосования и обсуждения (</a:t>
                      </a:r>
                      <a:r>
                        <a:rPr lang="fr-FR" sz="1900" baseline="0" dirty="0" smtClean="0">
                          <a:solidFill>
                            <a:schemeClr val="tx2"/>
                          </a:solidFill>
                        </a:rPr>
                        <a:t>Electronic Vote &amp; Comment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)</a:t>
                      </a:r>
                      <a:endParaRPr lang="en-US" sz="19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Управление заседаниями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и регистрация на заседания (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Committee Meetings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, 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Meeting Registration System)</a:t>
                      </a:r>
                      <a:endParaRPr lang="ru-RU" sz="19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Публичное обсуждение проектов стандартов (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Public commenting)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…</a:t>
                      </a:r>
                      <a:endParaRPr lang="ru-RU" sz="1900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Информационная среда технических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комитетов</a:t>
                      </a:r>
                      <a:b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(</a:t>
                      </a:r>
                      <a:r>
                        <a:rPr lang="en-US" sz="1900" dirty="0" smtClean="0">
                          <a:solidFill>
                            <a:schemeClr val="tx2"/>
                          </a:solidFill>
                        </a:rPr>
                        <a:t>DIN </a:t>
                      </a:r>
                      <a:r>
                        <a:rPr lang="en-US" sz="1900" dirty="0" err="1" smtClean="0">
                          <a:solidFill>
                            <a:schemeClr val="tx2"/>
                          </a:solidFill>
                        </a:rPr>
                        <a:t>Livelink</a:t>
                      </a: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Сведения о деятельности ТК, размещаемые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на официальном сайте 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DIN (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  <a:hlinkClick r:id="rId2"/>
                        </a:rPr>
                        <a:t>http://www.din.de/en/getting-involved/standards-committees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Публичное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обсуждение проектов стандартов, доступное на официальном сайте 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DIN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…</a:t>
                      </a:r>
                      <a:endParaRPr lang="ru-RU" sz="1900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Информационная среда технических комитетов</a:t>
                      </a:r>
                      <a:r>
                        <a:rPr lang="en-US" sz="1900" dirty="0" smtClean="0">
                          <a:solidFill>
                            <a:schemeClr val="tx2"/>
                          </a:solidFill>
                        </a:rPr>
                        <a:t/>
                      </a:r>
                      <a:br>
                        <a:rPr lang="en-US" sz="1900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en-US" sz="1900" dirty="0" smtClean="0">
                          <a:solidFill>
                            <a:schemeClr val="tx2"/>
                          </a:solidFill>
                        </a:rPr>
                        <a:t>(BSI </a:t>
                      </a:r>
                      <a:r>
                        <a:rPr lang="en-US" sz="1900" dirty="0" err="1" smtClean="0">
                          <a:solidFill>
                            <a:schemeClr val="tx2"/>
                          </a:solidFill>
                        </a:rPr>
                        <a:t>eCommitees</a:t>
                      </a:r>
                      <a:r>
                        <a:rPr lang="en-US" sz="1900" dirty="0" smtClean="0">
                          <a:solidFill>
                            <a:schemeClr val="tx2"/>
                          </a:solidFill>
                        </a:rPr>
                        <a:t> System)</a:t>
                      </a:r>
                      <a:endParaRPr lang="ru-RU" sz="190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Публичное обсуждение проектов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стандартов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/>
                      </a:r>
                      <a:b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(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BSI Draft Review, 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  <a:hlinkClick r:id="rId3"/>
                        </a:rPr>
                        <a:t>https://drafts.bsigroup.com/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)</a:t>
                      </a:r>
                      <a:endParaRPr lang="ru-RU" sz="19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…</a:t>
                      </a:r>
                      <a:endParaRPr lang="en-US" sz="1900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5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900" dirty="0"/>
              <a:t>Учет международного опыта при создании ФГИС </a:t>
            </a:r>
            <a:r>
              <a:rPr lang="ru-RU" sz="1900" dirty="0" smtClean="0"/>
              <a:t>Росстандарта (2)</a:t>
            </a:r>
            <a:endParaRPr lang="ru-RU" sz="19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597" y="617918"/>
            <a:ext cx="552450" cy="55245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0818"/>
          <a:stretch/>
        </p:blipFill>
        <p:spPr bwMode="auto">
          <a:xfrm>
            <a:off x="142384" y="2816193"/>
            <a:ext cx="696876" cy="50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018" y="5206059"/>
            <a:ext cx="719951" cy="31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76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1850" y="552878"/>
            <a:ext cx="2731627" cy="58247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6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Концептуальная схема ФГИС Росстандарта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02252" y="3542812"/>
            <a:ext cx="3551741" cy="40511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Блок разработки стандартов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62815" y="743209"/>
            <a:ext cx="3910315" cy="556341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ru-RU" dirty="0" smtClean="0"/>
              <a:t>Блок технических комитетов по стандартизации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62813" y="1299550"/>
            <a:ext cx="3910316" cy="74109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9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Соответствует: 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ISO </a:t>
            </a:r>
            <a:r>
              <a:rPr lang="en-US" sz="1600" dirty="0" err="1" smtClean="0">
                <a:solidFill>
                  <a:schemeClr val="tx2">
                    <a:lumMod val="50000"/>
                  </a:schemeClr>
                </a:solidFill>
              </a:rPr>
              <a:t>eCommittees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, Global Directory, Meeting Management, Electronic Balloting Portal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02252" y="3959001"/>
            <a:ext cx="3551741" cy="71968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Соответствует: 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ISO Project Portal, BSI Draft Review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68816" y="4495754"/>
            <a:ext cx="1739861" cy="556341"/>
          </a:xfrm>
          <a:prstGeom prst="roundRect">
            <a:avLst>
              <a:gd name="adj" fmla="val 44416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ru-RU" dirty="0" smtClean="0"/>
              <a:t>ФГИС </a:t>
            </a:r>
            <a:r>
              <a:rPr lang="ru-RU" dirty="0" err="1" smtClean="0"/>
              <a:t>ПНС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1833417" y="3280598"/>
            <a:ext cx="454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Планирование работ по стандартизации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Прямоугольник с одним вырезанным углом 14"/>
          <p:cNvSpPr/>
          <p:nvPr/>
        </p:nvSpPr>
        <p:spPr>
          <a:xfrm>
            <a:off x="1089097" y="3607219"/>
            <a:ext cx="1499298" cy="581717"/>
          </a:xfrm>
          <a:prstGeom prst="snip1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Предложения в </a:t>
            </a:r>
            <a:r>
              <a:rPr lang="ru-RU" sz="1600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7" name="Прямая со стрелкой 16"/>
          <p:cNvCxnSpPr>
            <a:endCxn id="15" idx="3"/>
          </p:cNvCxnSpPr>
          <p:nvPr/>
        </p:nvCxnSpPr>
        <p:spPr>
          <a:xfrm>
            <a:off x="1838746" y="3182366"/>
            <a:ext cx="0" cy="424853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862813" y="2027452"/>
            <a:ext cx="3910316" cy="1249914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lnSpc>
                <a:spcPct val="90000"/>
              </a:lnSpc>
              <a:buFont typeface="Arial Narrow" panose="020B0606020202030204" pitchFamily="34" charset="0"/>
              <a:buChar char="»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Обеспечение деятельности и ведение информации о ТК</a:t>
            </a:r>
          </a:p>
          <a:p>
            <a:pPr marL="285750" indent="-285750">
              <a:lnSpc>
                <a:spcPct val="90000"/>
              </a:lnSpc>
              <a:buFont typeface="Arial Narrow" panose="020B0606020202030204" pitchFamily="34" charset="0"/>
              <a:buChar char="»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Рассмотрение предложений от заинтересованных лиц в </a:t>
            </a:r>
            <a:r>
              <a:rPr lang="ru-RU" sz="1600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buFont typeface="Arial Narrow" panose="020B0606020202030204" pitchFamily="34" charset="0"/>
              <a:buChar char="»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Подготовка предложений в </a:t>
            </a:r>
            <a:r>
              <a:rPr lang="ru-RU" sz="1600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9" name="Прямая со стрелкой 18"/>
          <p:cNvCxnSpPr>
            <a:stCxn id="15" idx="1"/>
            <a:endCxn id="13" idx="0"/>
          </p:cNvCxnSpPr>
          <p:nvPr/>
        </p:nvCxnSpPr>
        <p:spPr>
          <a:xfrm>
            <a:off x="1838746" y="4188936"/>
            <a:ext cx="1" cy="306818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с одним вырезанным углом 22"/>
          <p:cNvSpPr/>
          <p:nvPr/>
        </p:nvSpPr>
        <p:spPr>
          <a:xfrm>
            <a:off x="1089097" y="5624847"/>
            <a:ext cx="1499298" cy="581717"/>
          </a:xfrm>
          <a:prstGeom prst="snip1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Утвержденная </a:t>
            </a:r>
            <a:r>
              <a:rPr lang="ru-RU" sz="1600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4" name="Прямая со стрелкой 23"/>
          <p:cNvCxnSpPr>
            <a:stCxn id="13" idx="2"/>
            <a:endCxn id="23" idx="3"/>
          </p:cNvCxnSpPr>
          <p:nvPr/>
        </p:nvCxnSpPr>
        <p:spPr>
          <a:xfrm flipH="1">
            <a:off x="1838746" y="5052095"/>
            <a:ext cx="1" cy="572752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031374" y="698451"/>
            <a:ext cx="2761539" cy="40511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Фонд стандартов ФГИС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402252" y="4678680"/>
            <a:ext cx="3551741" cy="133035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 Narrow" panose="020B0606020202030204" pitchFamily="34" charset="0"/>
              <a:buChar char="»"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Разработка,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экспертиза, подготовка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к утверждению и утверждение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стандартов</a:t>
            </a:r>
          </a:p>
          <a:p>
            <a:pPr marL="285750" indent="-285750">
              <a:buFont typeface="Arial Narrow" panose="020B0606020202030204" pitchFamily="34" charset="0"/>
              <a:buChar char="»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Мониторинг хода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разработки стандартов</a:t>
            </a:r>
          </a:p>
          <a:p>
            <a:pPr marL="285750" indent="-285750">
              <a:buFont typeface="Arial Narrow" panose="020B0606020202030204" pitchFamily="34" charset="0"/>
              <a:buChar char="»"/>
            </a:pP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" name="Прямоугольник с одним вырезанным углом 35"/>
          <p:cNvSpPr/>
          <p:nvPr/>
        </p:nvSpPr>
        <p:spPr>
          <a:xfrm>
            <a:off x="7569063" y="2325550"/>
            <a:ext cx="489441" cy="574271"/>
          </a:xfrm>
          <a:prstGeom prst="snip1Rect">
            <a:avLst>
              <a:gd name="adj" fmla="val 34431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40" name="Прямая со стрелкой 39"/>
          <p:cNvCxnSpPr>
            <a:stCxn id="34" idx="3"/>
          </p:cNvCxnSpPr>
          <p:nvPr/>
        </p:nvCxnSpPr>
        <p:spPr>
          <a:xfrm flipV="1">
            <a:off x="7753020" y="1723020"/>
            <a:ext cx="0" cy="676299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27" idx="1"/>
          </p:cNvCxnSpPr>
          <p:nvPr/>
        </p:nvCxnSpPr>
        <p:spPr>
          <a:xfrm>
            <a:off x="4773130" y="899460"/>
            <a:ext cx="1258244" cy="1548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с одним вырезанным углом 33"/>
          <p:cNvSpPr/>
          <p:nvPr/>
        </p:nvSpPr>
        <p:spPr>
          <a:xfrm>
            <a:off x="7508299" y="2399319"/>
            <a:ext cx="489441" cy="574271"/>
          </a:xfrm>
          <a:prstGeom prst="snip1Rect">
            <a:avLst>
              <a:gd name="adj" fmla="val 34431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6" name="Соединительная линия уступом 25"/>
          <p:cNvCxnSpPr>
            <a:stCxn id="23" idx="0"/>
            <a:endCxn id="4" idx="1"/>
          </p:cNvCxnSpPr>
          <p:nvPr/>
        </p:nvCxnSpPr>
        <p:spPr>
          <a:xfrm flipV="1">
            <a:off x="2588395" y="3745369"/>
            <a:ext cx="2813857" cy="2170337"/>
          </a:xfrm>
          <a:prstGeom prst="bentConnector3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34" idx="1"/>
          </p:cNvCxnSpPr>
          <p:nvPr/>
        </p:nvCxnSpPr>
        <p:spPr>
          <a:xfrm flipV="1">
            <a:off x="7753020" y="2973590"/>
            <a:ext cx="0" cy="540000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078538" y="2467743"/>
            <a:ext cx="1369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Стандарты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031374" y="1103565"/>
            <a:ext cx="2761539" cy="665175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 Narrow" panose="020B0606020202030204" pitchFamily="34" charset="0"/>
              <a:buChar char="»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Ведение паспортов стандартов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Arial Narrow" panose="020B0606020202030204" pitchFamily="34" charset="0"/>
              <a:buChar char="»"/>
            </a:pP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5" name="Соединительная линия уступом 54"/>
          <p:cNvCxnSpPr/>
          <p:nvPr/>
        </p:nvCxnSpPr>
        <p:spPr>
          <a:xfrm rot="16200000" flipH="1">
            <a:off x="4030487" y="1782098"/>
            <a:ext cx="2347947" cy="1173480"/>
          </a:xfrm>
          <a:prstGeom prst="bentConnector3">
            <a:avLst>
              <a:gd name="adj1" fmla="val -2575"/>
            </a:avLst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6668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7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автоматизируемые области деятельности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75306773"/>
              </p:ext>
            </p:extLst>
          </p:nvPr>
        </p:nvGraphicFramePr>
        <p:xfrm>
          <a:off x="0" y="575182"/>
          <a:ext cx="9144000" cy="57951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4064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Подготовка предложений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</a:rPr>
                        <a:t> в </a:t>
                      </a:r>
                      <a:r>
                        <a:rPr lang="ru-RU" sz="2000" b="1" baseline="0" dirty="0" err="1" smtClean="0">
                          <a:solidFill>
                            <a:schemeClr val="bg1"/>
                          </a:solidFill>
                        </a:rPr>
                        <a:t>ПНС</a:t>
                      </a:r>
                      <a:endParaRPr lang="ru-RU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</a:tr>
              <a:tr h="36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Направление и рассмотрение в ТК предложений в </a:t>
                      </a:r>
                      <a:r>
                        <a:rPr lang="ru-RU" sz="17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ПНС</a:t>
                      </a:r>
                      <a:r>
                        <a:rPr lang="ru-RU" sz="17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от заинтересованных лиц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064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Разработка, подготовка к утверждению и утверждение стандартов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</a:tr>
              <a:tr h="424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Разработка первой редакции и ее публичное обсуждение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Разработка</a:t>
                      </a:r>
                      <a:r>
                        <a:rPr lang="ru-RU" sz="17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окончательной редакции и </a:t>
                      </a:r>
                      <a:r>
                        <a:rPr lang="ru-RU" sz="1700" baseline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ее экспертиза</a:t>
                      </a:r>
                      <a:endParaRPr lang="ru-RU" sz="17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390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Подготовка проекта стандарта к утверждению, утверждение стандарта и его регистрация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Мониторинг реализации </a:t>
                      </a:r>
                      <a:r>
                        <a:rPr lang="ru-RU" sz="17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ПНС</a:t>
                      </a:r>
                      <a:endParaRPr lang="ru-RU" sz="17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7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64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Координация и поддержка деятельности технических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</a:rPr>
                        <a:t> комитетов</a:t>
                      </a:r>
                      <a:endParaRPr lang="ru-RU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</a:tr>
              <a:tr h="7390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Ведение информации о технических комитетах по стандартизации, структуре,</a:t>
                      </a:r>
                      <a:r>
                        <a:rPr lang="ru-RU" sz="17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составе, контактах, областях деятельности, закрепленных стандартах и т.д.</a:t>
                      </a:r>
                      <a:endParaRPr lang="ru-RU" sz="17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24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Организация</a:t>
                      </a:r>
                      <a:r>
                        <a:rPr lang="ru-RU" sz="17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заседаний и проведение голосований ТК</a:t>
                      </a:r>
                      <a:endParaRPr lang="ru-RU" sz="17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390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Направление и рассмотрение в ТК заявлений</a:t>
                      </a:r>
                      <a:r>
                        <a:rPr lang="ru-RU" sz="17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на участие в ТК, </a:t>
                      </a: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апелляций на действие (бездействие) ТК, Росстандарта и т.д.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4969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8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Пользовательский интерфейс</a:t>
            </a:r>
            <a:endParaRPr lang="ru-RU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62" t="11231" r="2093" b="16745"/>
          <a:stretch/>
        </p:blipFill>
        <p:spPr bwMode="auto">
          <a:xfrm>
            <a:off x="107504" y="1822256"/>
            <a:ext cx="8946468" cy="4608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601329"/>
            <a:ext cx="2195736" cy="38441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2601329"/>
            <a:ext cx="6696744" cy="38441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08304" y="1737232"/>
            <a:ext cx="1656184" cy="432048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743191"/>
            <a:ext cx="6552728" cy="65022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625" y="486079"/>
            <a:ext cx="2305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Панель навигации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81665" y="855411"/>
            <a:ext cx="0" cy="17459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03748" y="486079"/>
            <a:ext cx="2140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Рабочая область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925097" y="855411"/>
            <a:ext cx="0" cy="17459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531225" y="1324184"/>
            <a:ext cx="46051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b="1" dirty="0" smtClean="0">
                <a:solidFill>
                  <a:schemeClr val="accent3"/>
                </a:solidFill>
              </a:rPr>
              <a:t>Инструменты поиска, фильтров и сортировки</a:t>
            </a:r>
            <a:endParaRPr lang="ru-RU" sz="1500" b="1" dirty="0">
              <a:solidFill>
                <a:schemeClr val="accent3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3923073" y="1648496"/>
            <a:ext cx="0" cy="1094695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8144700" y="1544759"/>
            <a:ext cx="216617" cy="207474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2496784" y="3609440"/>
            <a:ext cx="6219514" cy="67407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3012571" y="798536"/>
            <a:ext cx="49113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solidFill>
                  <a:schemeClr val="accent4"/>
                </a:solidFill>
              </a:rPr>
              <a:t>Уведомление о разработке проекта стандарта</a:t>
            </a:r>
            <a:br>
              <a:rPr lang="ru-RU" sz="1500" b="1" dirty="0" smtClean="0">
                <a:solidFill>
                  <a:schemeClr val="accent4"/>
                </a:solidFill>
              </a:rPr>
            </a:br>
            <a:r>
              <a:rPr lang="ru-RU" sz="1500" b="1" dirty="0" smtClean="0">
                <a:solidFill>
                  <a:schemeClr val="accent4"/>
                </a:solidFill>
              </a:rPr>
              <a:t>(с указанием статуса его рассмотрения)</a:t>
            </a:r>
            <a:endParaRPr lang="ru-RU" sz="1500" b="1" dirty="0">
              <a:solidFill>
                <a:schemeClr val="accent4"/>
              </a:solidFill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3342968" y="1385587"/>
            <a:ext cx="0" cy="2223853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2592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9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Ключевые пользователи</a:t>
            </a:r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40096296"/>
              </p:ext>
            </p:extLst>
          </p:nvPr>
        </p:nvGraphicFramePr>
        <p:xfrm>
          <a:off x="0" y="567158"/>
          <a:ext cx="9144000" cy="59071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4548"/>
                <a:gridCol w="8509452"/>
              </a:tblGrid>
              <a:tr h="675723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80000"/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Председатели и заместители председателей ТК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5723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/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Ответственные секретари ТК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5723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80000"/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Члены ТК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5723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/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Разработчики стандартов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06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baseline="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80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Росстандарт</a:t>
                      </a:r>
                      <a:r>
                        <a:rPr lang="ru-RU" sz="25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и подведомственные организации Росстандарта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83575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25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/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Иные заинтересованные лица</a:t>
                      </a:r>
                      <a:b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</a:br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(направляющие предложения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в </a:t>
                      </a:r>
                      <a:r>
                        <a:rPr lang="ru-RU" sz="20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ПНС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участвующие в публичном обсуждении проектов стандартов, желающие стать членами технических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комитетов и т.д.)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6629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48DD4"/>
      </a:accent1>
      <a:accent2>
        <a:srgbClr val="1F497D"/>
      </a:accent2>
      <a:accent3>
        <a:srgbClr val="9BBB59"/>
      </a:accent3>
      <a:accent4>
        <a:srgbClr val="8064A2"/>
      </a:accent4>
      <a:accent5>
        <a:srgbClr val="4BACC6"/>
      </a:accent5>
      <a:accent6>
        <a:srgbClr val="76923C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983</Words>
  <Application>Microsoft Office PowerPoint</Application>
  <PresentationFormat>Экран (4:3)</PresentationFormat>
  <Paragraphs>140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Федеральная государственная информационная система Росстандарта  Информационно-аналитическое обеспечение деятельности участников работ по стандартизации</vt:lpstr>
      <vt:lpstr>Цели создания ФГИС Росстандарта</vt:lpstr>
      <vt:lpstr>Принципы создания ФГИС Росстандарта</vt:lpstr>
      <vt:lpstr>Учет международного опыта при создании ФГИС Росстандарта (1)</vt:lpstr>
      <vt:lpstr>Учет международного опыта при создании ФГИС Росстандарта (2)</vt:lpstr>
      <vt:lpstr>Концептуальная схема ФГИС Росстандарта</vt:lpstr>
      <vt:lpstr>Основные автоматизируемые области деятельности</vt:lpstr>
      <vt:lpstr>Пользовательский интерфейс</vt:lpstr>
      <vt:lpstr>Ключевые пользователи</vt:lpstr>
      <vt:lpstr>Направление предложений в ПНС (возможности ФГИС)</vt:lpstr>
      <vt:lpstr>Разработка стандартов (возможности ФГИС)</vt:lpstr>
      <vt:lpstr>Координация и поддержка деятельности ТК (возможности ФГИС)</vt:lpstr>
      <vt:lpstr>Краткое резюме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2014-05-19T20:46:28Z</dcterms:created>
  <dcterms:modified xsi:type="dcterms:W3CDTF">2016-11-03T12:55:50Z</dcterms:modified>
</cp:coreProperties>
</file>